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9" r:id="rId4"/>
    <p:sldId id="260" r:id="rId5"/>
    <p:sldId id="266" r:id="rId6"/>
    <p:sldId id="279" r:id="rId7"/>
    <p:sldId id="262" r:id="rId8"/>
    <p:sldId id="267" r:id="rId9"/>
    <p:sldId id="280" r:id="rId10"/>
    <p:sldId id="270" r:id="rId11"/>
    <p:sldId id="271" r:id="rId12"/>
    <p:sldId id="268" r:id="rId13"/>
    <p:sldId id="274" r:id="rId14"/>
    <p:sldId id="282" r:id="rId15"/>
    <p:sldId id="283" r:id="rId16"/>
    <p:sldId id="281" r:id="rId17"/>
    <p:sldId id="273" r:id="rId18"/>
    <p:sldId id="28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432FF"/>
    <a:srgbClr val="FFB6FE"/>
    <a:srgbClr val="E64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7EE-8BDE-7B8D-166C-C2A91C01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235A3-FC46-E5C1-060D-655AF4AED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FA8B-66B7-CD62-7424-469F65D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35F9-4161-1F83-BCD6-0578DB1B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47DF-C357-BBE8-D658-73505FB7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378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1E68-5DFA-E21A-46D1-374C5EED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9542A-1C7D-4D62-D6F6-C407C47D1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682D-A7C8-299B-41E3-00A79A15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8544-144B-DD5C-7EAF-4F1A9B3F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D041-15ED-CB42-1CCE-CEB4977A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53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4C1C3-F20D-62CF-7A40-E5B8DA9A4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F195-06B9-4156-A342-9E6F2DC01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8916-666A-6352-A159-6EB44B10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A634-8798-4732-B6E3-5EF5D9C7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1788-6742-2E5E-FFC2-1CAF5FF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736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1FFB-19A3-3D4F-5A88-94EB2FF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123E-E1A5-EC64-C814-0C7C54B7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C9DF-CC5A-98F9-C00A-B91037F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F795-25CE-9862-6C00-9E6CECD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607C-5B27-AB06-DEFB-5020D89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44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9B37-5771-B059-10DC-7736995C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1F953-4079-77EC-848D-BB66AFF0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FCE5-71D1-5CD8-5400-AEA68B1F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EE620-283C-456B-AFA4-27BA5F4D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5B67-7EB0-271D-91B7-B2E8D2AF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58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CADD-57D6-C67D-5372-248F2283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2E69-A768-D908-B7B2-14C5BEE5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11B1C-F9EB-0387-86EC-D1B51425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9ADC5-F152-8528-0313-4DB0C0B5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9BBF-50DD-EAEB-82B3-77BBF3F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843DA-CEA7-7421-0651-EAFBB2B8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9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CAC9-89B6-E26A-DF81-BA47DB89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F9E2D-81B1-120E-A2C9-F1B3783A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3C1B2-D4AB-F0A3-4996-D918567F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9B91C-763B-1D7C-B5BF-B2FA927EE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503B-636F-9E37-C8C2-7C67AEA1F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3C7E-8E30-08B2-D959-6A2114C5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6918-BAC8-EEC0-AC8A-EFEB9CD2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1963C-3B0F-A674-6650-B1C8F67C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68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37B-5F57-3208-9802-5A818F78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86D64-00F6-23F9-6063-8DF27D56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17593-D019-5767-D905-3F0D2AE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51F67-3DDA-1B75-C490-DB5731C9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21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253FC-8298-36AA-6666-8A19DA40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A1826-DF8D-F86F-14FE-531D34EC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C53A8-9220-C2A8-2058-BFC23CE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8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E84B-7491-A915-D56F-CF49D216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A895-2C86-2D60-67CA-ED55616F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B89A2-8932-4AB6-BA4D-E5566AC8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6590-28C9-29F7-8737-56EA257E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73CF7-DD2C-A94C-330D-BC1EC8D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707FA-5716-CFDD-4018-23F049B0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5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27C1-387A-AEFB-A1CF-1293B9DD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3E856-D9D2-2C8E-AD21-3F2DBED9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E33D-EC27-6235-BC9F-383405BB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E098-6146-89AC-A09A-2AE2FFCC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C6F5-AA65-5067-E5B6-73F0C54E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7A035-96FC-F375-5F2B-7E5687C2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78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B24D7-A27A-B576-C8D9-4900388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E3E0-CCB6-1A95-F0CB-7F039B99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3889E-DE5F-BB0E-E3D8-72570A9C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915A-F5F2-D84D-8806-D82FF4E6D79E}" type="datetimeFigureOut">
              <a:rPr lang="en-CN" smtClean="0"/>
              <a:t>2024/6/10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A2C0-CAE5-8251-965D-17CA130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F625-A3EE-CD9F-BC7C-16535C800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22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emf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emf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12" Type="http://schemas.openxmlformats.org/officeDocument/2006/relationships/image" Target="../media/image16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1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CB7E-13FA-4E65-4672-740350B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97" y="2027802"/>
            <a:ext cx="6518775" cy="4149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14D7-673F-DA59-E0EF-B315E5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88926"/>
            <a:ext cx="10515600" cy="984704"/>
          </a:xfrm>
        </p:spPr>
        <p:txBody>
          <a:bodyPr>
            <a:normAutofit/>
          </a:bodyPr>
          <a:lstStyle/>
          <a:p>
            <a:r>
              <a:rPr lang="en-CN" sz="4000" dirty="0"/>
              <a:t>Mass Transfer of White Dwarf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214-45B1-A288-03A3-7E2DB68C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458689"/>
            <a:ext cx="10515600" cy="482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Period &amp; separation of WD + MS binaries system after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Expected: short period &lt; ~10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Observed: longer period ~60 – hundreds of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How to explain?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High common envelop efficiency?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Extra energy to unbind common envelope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formalism for CE calculations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----&gt; Details in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COSMIC simulation details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est different parameters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ry different formalism for 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A62B8-D410-3059-D5CC-D271E0AF2C45}"/>
              </a:ext>
            </a:extLst>
          </p:cNvPr>
          <p:cNvSpPr txBox="1"/>
          <p:nvPr/>
        </p:nvSpPr>
        <p:spPr>
          <a:xfrm>
            <a:off x="9427029" y="1088964"/>
            <a:ext cx="20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 — Ray (Runqiu Ye)</a:t>
            </a:r>
          </a:p>
        </p:txBody>
      </p:sp>
    </p:spTree>
    <p:extLst>
      <p:ext uri="{BB962C8B-B14F-4D97-AF65-F5344CB8AC3E}">
        <p14:creationId xmlns:p14="http://schemas.microsoft.com/office/powerpoint/2010/main" val="8388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B05C6B8-9311-9B8A-D0C5-F1223A4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086669" cy="268592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BB25F56-B0A8-CE46-4B85-9974AE73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81411"/>
            <a:ext cx="12086669" cy="268592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0.7au is the typical separation&#10;&#10;\end{document}" title="IguanaTex Bitmap Display">
            <a:extLst>
              <a:ext uri="{FF2B5EF4-FFF2-40B4-BE49-F238E27FC236}">
                <a16:creationId xmlns:a16="http://schemas.microsoft.com/office/drawing/2014/main" id="{96D77801-BD5C-1251-0939-9051F9CA41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5657" y="271979"/>
            <a:ext cx="332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685B50D-76D7-E2FA-8DC3-71001A90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8" y="3186611"/>
            <a:ext cx="11723924" cy="260531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7E20329-8BFB-2DA1-C985-358F77EC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8" y="555172"/>
            <a:ext cx="11723924" cy="26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B8C-D396-5E22-43A5-FC471FD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results</a:t>
            </a:r>
            <a:br>
              <a:rPr lang="en-CN" dirty="0"/>
            </a:br>
            <a:r>
              <a:rPr lang="en-CN" dirty="0"/>
              <a:t>for stable mass trasnfer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934CA-2179-7146-7717-D2DD11C3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037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67092-002D-E0FC-6961-48F15F6C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654050"/>
            <a:ext cx="7251700" cy="5549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FA78FA-6228-E625-AD73-B426A9EBD32C}"/>
              </a:ext>
            </a:extLst>
          </p:cNvPr>
          <p:cNvCxnSpPr/>
          <p:nvPr/>
        </p:nvCxnSpPr>
        <p:spPr>
          <a:xfrm flipV="1">
            <a:off x="2594344" y="4330036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5F73A4-4787-2FE1-5D57-F767EDE4A05C}"/>
              </a:ext>
            </a:extLst>
          </p:cNvPr>
          <p:cNvCxnSpPr/>
          <p:nvPr/>
        </p:nvCxnSpPr>
        <p:spPr>
          <a:xfrm flipV="1">
            <a:off x="2732567" y="4893561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3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9F9590B-9ADB-417F-9240-11B72B39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621973"/>
            <a:ext cx="6678702" cy="3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113840" y="1364029"/>
            <a:ext cx="5765682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82" y="1360401"/>
            <a:ext cx="5667906" cy="32333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\documentclass{article}&#10;\usepackage{amsmath}&#10;\pagestyle{empty}&#10;\begin{document}&#10;&#10;&#10;\verb|bpp| for $a_i = 2.30 \,\mathrm{au}$ — pre-spike&#10;&#10;\end{document}" title="IguanaTex Bitmap Display">
            <a:extLst>
              <a:ext uri="{FF2B5EF4-FFF2-40B4-BE49-F238E27FC236}">
                <a16:creationId xmlns:a16="http://schemas.microsoft.com/office/drawing/2014/main" id="{E2758711-260A-1F78-6478-EBF90407F7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658" y="881745"/>
            <a:ext cx="4476750" cy="3175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9F9FF5B8-713C-5F1E-5819-DE511600FA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0502" y="881745"/>
            <a:ext cx="3937000" cy="31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7FA-BC36-09F0-17A2-A95496FB17B9}"/>
              </a:ext>
            </a:extLst>
          </p:cNvPr>
          <p:cNvSpPr/>
          <p:nvPr/>
        </p:nvSpPr>
        <p:spPr>
          <a:xfrm>
            <a:off x="354355" y="1534887"/>
            <a:ext cx="5442856" cy="14477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7D7D4-1E31-8297-7DBC-A31C4D7B0BF4}"/>
              </a:ext>
            </a:extLst>
          </p:cNvPr>
          <p:cNvSpPr/>
          <p:nvPr/>
        </p:nvSpPr>
        <p:spPr>
          <a:xfrm>
            <a:off x="6340359" y="1529286"/>
            <a:ext cx="5497286" cy="20412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40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096000" y="1302656"/>
            <a:ext cx="5520542" cy="4085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9" y="1308100"/>
            <a:ext cx="5522459" cy="37775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&#10;&#10;\verb|bpp| for $a_i = 2.80 \,\mathrm{au}$ — spike&#10;&#10;\end{document}" title="IguanaTex Bitmap Display">
            <a:extLst>
              <a:ext uri="{FF2B5EF4-FFF2-40B4-BE49-F238E27FC236}">
                <a16:creationId xmlns:a16="http://schemas.microsoft.com/office/drawing/2014/main" id="{52F8F744-2FB4-02C1-D78E-518481F145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625" y="879929"/>
            <a:ext cx="3937000" cy="3175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86084694-B392-80A4-0455-B1C4FB80E9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7771" y="878115"/>
            <a:ext cx="3937000" cy="317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CDE1ED-7897-8492-A109-DB267198AC37}"/>
              </a:ext>
            </a:extLst>
          </p:cNvPr>
          <p:cNvSpPr/>
          <p:nvPr/>
        </p:nvSpPr>
        <p:spPr>
          <a:xfrm>
            <a:off x="6161314" y="3744686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FA38E8-CB58-8A05-3610-64E96B769F9E}"/>
              </a:ext>
            </a:extLst>
          </p:cNvPr>
          <p:cNvSpPr/>
          <p:nvPr/>
        </p:nvSpPr>
        <p:spPr>
          <a:xfrm>
            <a:off x="321697" y="3423851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10340-4C25-1625-B907-24A9DB843B4A}"/>
              </a:ext>
            </a:extLst>
          </p:cNvPr>
          <p:cNvSpPr/>
          <p:nvPr/>
        </p:nvSpPr>
        <p:spPr>
          <a:xfrm>
            <a:off x="321697" y="1469571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670D8-BBDD-07D1-D41E-81F02912DE8E}"/>
              </a:ext>
            </a:extLst>
          </p:cNvPr>
          <p:cNvSpPr/>
          <p:nvPr/>
        </p:nvSpPr>
        <p:spPr>
          <a:xfrm>
            <a:off x="6161314" y="1450543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33049A-F1A7-7524-B6E2-E4AB7EEFED1D}"/>
              </a:ext>
            </a:extLst>
          </p:cNvPr>
          <p:cNvSpPr/>
          <p:nvPr/>
        </p:nvSpPr>
        <p:spPr>
          <a:xfrm>
            <a:off x="6161316" y="3404823"/>
            <a:ext cx="5442856" cy="339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2F59-5DBE-0F41-4B5B-EB97D8D5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10"/>
            <a:ext cx="10515600" cy="1325563"/>
          </a:xfrm>
        </p:spPr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C5FB-52B4-CD6A-A8F8-E9FA5899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73"/>
            <a:ext cx="5747657" cy="5410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EB55E-19C1-7BA4-4FBA-7C52F8BF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7873"/>
            <a:ext cx="5743419" cy="24600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C2B233-CC51-711B-6E32-1206BE4FC624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6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2D4A-F998-2CE4-FAB4-D757E956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" y="1308100"/>
            <a:ext cx="5747657" cy="234679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verb|bpp| for $a_i = 3.25 \,\mathrm{au}$ — merge&#10;&#10;\end{document}" title="IguanaTex Bitmap Display">
            <a:extLst>
              <a:ext uri="{FF2B5EF4-FFF2-40B4-BE49-F238E27FC236}">
                <a16:creationId xmlns:a16="http://schemas.microsoft.com/office/drawing/2014/main" id="{C6504DA0-D1E6-44FB-209A-99866DF357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4625" y="879929"/>
            <a:ext cx="4095750" cy="3175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\verb|bpp| for $a_i = 5.00 \,\mathrm{au}$ — after-merge&#10;&#10;\end{document}" title="IguanaTex Bitmap Display">
            <a:extLst>
              <a:ext uri="{FF2B5EF4-FFF2-40B4-BE49-F238E27FC236}">
                <a16:creationId xmlns:a16="http://schemas.microsoft.com/office/drawing/2014/main" id="{A8A941E3-4B08-DF06-A092-92D0C3F6DA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21180" y="879929"/>
            <a:ext cx="4826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E659-EB9A-5342-0523-ED91DA050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571" y="1308100"/>
            <a:ext cx="5687218" cy="25998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F1411F-6E70-A69D-0760-21A2893AA4A7}"/>
              </a:ext>
            </a:extLst>
          </p:cNvPr>
          <p:cNvCxnSpPr>
            <a:cxnSpLocks/>
          </p:cNvCxnSpPr>
          <p:nvPr/>
        </p:nvCxnSpPr>
        <p:spPr>
          <a:xfrm>
            <a:off x="5998029" y="1197429"/>
            <a:ext cx="0" cy="2884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3831D9-BF9C-9032-EDA6-90A55F2ED5F0}"/>
              </a:ext>
            </a:extLst>
          </p:cNvPr>
          <p:cNvSpPr/>
          <p:nvPr/>
        </p:nvSpPr>
        <p:spPr>
          <a:xfrm>
            <a:off x="281552" y="2307771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A527F-2454-CDE0-BD63-E4DE018C9726}"/>
              </a:ext>
            </a:extLst>
          </p:cNvPr>
          <p:cNvSpPr/>
          <p:nvPr/>
        </p:nvSpPr>
        <p:spPr>
          <a:xfrm>
            <a:off x="6386512" y="2270577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01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08A5-9F74-01A3-EBFF-FF0D1E57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Survive mass transfer, no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0F4F3-C302-1BBE-5396-6E74489A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8758"/>
            <a:ext cx="5872206" cy="232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BFD1B-0DB6-BF55-F499-4B8A2FA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4" y="1458758"/>
            <a:ext cx="5743419" cy="246009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8EBB06-E215-FB41-DD85-D46E103D53C9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2107B10-2349-2576-1CA9-37BBDC1D1500}"/>
              </a:ext>
            </a:extLst>
          </p:cNvPr>
          <p:cNvSpPr/>
          <p:nvPr/>
        </p:nvSpPr>
        <p:spPr>
          <a:xfrm>
            <a:off x="5392512" y="2762393"/>
            <a:ext cx="1250830" cy="744295"/>
          </a:xfrm>
          <a:prstGeom prst="ellipse">
            <a:avLst/>
          </a:prstGeom>
          <a:solidFill>
            <a:srgbClr val="FFB6F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48BB9-A1CB-EC08-0BDB-F1F231E88D6C}"/>
              </a:ext>
            </a:extLst>
          </p:cNvPr>
          <p:cNvSpPr/>
          <p:nvPr/>
        </p:nvSpPr>
        <p:spPr>
          <a:xfrm>
            <a:off x="4784271" y="1045031"/>
            <a:ext cx="315683" cy="315683"/>
          </a:xfrm>
          <a:prstGeom prst="ellipse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1FEB91-D3D3-F0C9-E004-A5C3AEBFBC67}"/>
              </a:ext>
            </a:extLst>
          </p:cNvPr>
          <p:cNvSpPr/>
          <p:nvPr/>
        </p:nvSpPr>
        <p:spPr>
          <a:xfrm>
            <a:off x="5731324" y="1045031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CED0B-8452-EC62-FBA4-4B9770DB5F40}"/>
              </a:ext>
            </a:extLst>
          </p:cNvPr>
          <p:cNvSpPr txBox="1"/>
          <p:nvPr/>
        </p:nvSpPr>
        <p:spPr>
          <a:xfrm>
            <a:off x="6275613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2E710-5896-0AC9-0975-9E37B8A32170}"/>
              </a:ext>
            </a:extLst>
          </p:cNvPr>
          <p:cNvSpPr/>
          <p:nvPr/>
        </p:nvSpPr>
        <p:spPr>
          <a:xfrm>
            <a:off x="6047007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949954C2-D4B1-5D19-0DEE-2838E2921E80}"/>
              </a:ext>
            </a:extLst>
          </p:cNvPr>
          <p:cNvSpPr/>
          <p:nvPr/>
        </p:nvSpPr>
        <p:spPr>
          <a:xfrm rot="2722564">
            <a:off x="4720746" y="1763810"/>
            <a:ext cx="442731" cy="442731"/>
          </a:xfrm>
          <a:prstGeom prst="teardrop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BF3896-62CC-E9D4-9005-9F181996CD9B}"/>
              </a:ext>
            </a:extLst>
          </p:cNvPr>
          <p:cNvCxnSpPr>
            <a:cxnSpLocks/>
          </p:cNvCxnSpPr>
          <p:nvPr/>
        </p:nvCxnSpPr>
        <p:spPr>
          <a:xfrm flipH="1">
            <a:off x="4953731" y="2384284"/>
            <a:ext cx="247547" cy="311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AA4D9D-195B-5A3E-D9C1-9E88BA094D60}"/>
              </a:ext>
            </a:extLst>
          </p:cNvPr>
          <p:cNvCxnSpPr>
            <a:cxnSpLocks/>
          </p:cNvCxnSpPr>
          <p:nvPr/>
        </p:nvCxnSpPr>
        <p:spPr>
          <a:xfrm>
            <a:off x="5564944" y="2384284"/>
            <a:ext cx="236770" cy="29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1FEC4-57CC-F76D-5D2E-E4AAEA75690E}"/>
              </a:ext>
            </a:extLst>
          </p:cNvPr>
          <p:cNvSpPr txBox="1"/>
          <p:nvPr/>
        </p:nvSpPr>
        <p:spPr>
          <a:xfrm>
            <a:off x="5903405" y="2308282"/>
            <a:ext cx="28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Unstable Mass Transfer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0EEA8-6CB5-B4DB-6D16-6BA7BD0B20E3}"/>
              </a:ext>
            </a:extLst>
          </p:cNvPr>
          <p:cNvSpPr txBox="1"/>
          <p:nvPr/>
        </p:nvSpPr>
        <p:spPr>
          <a:xfrm>
            <a:off x="2394858" y="2308282"/>
            <a:ext cx="254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Mass Transfer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932A91-ADA5-9304-4408-64CF784F827A}"/>
              </a:ext>
            </a:extLst>
          </p:cNvPr>
          <p:cNvSpPr/>
          <p:nvPr/>
        </p:nvSpPr>
        <p:spPr>
          <a:xfrm>
            <a:off x="5668993" y="3025033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E8328-0C10-1675-2C0A-C1CD92BCE1FA}"/>
              </a:ext>
            </a:extLst>
          </p:cNvPr>
          <p:cNvSpPr/>
          <p:nvPr/>
        </p:nvSpPr>
        <p:spPr>
          <a:xfrm>
            <a:off x="5731324" y="182733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31937-8C9F-CF88-B2C9-7A368397EC96}"/>
              </a:ext>
            </a:extLst>
          </p:cNvPr>
          <p:cNvSpPr txBox="1"/>
          <p:nvPr/>
        </p:nvSpPr>
        <p:spPr>
          <a:xfrm>
            <a:off x="6891021" y="2904040"/>
            <a:ext cx="35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Common Envelope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BD26A-1F80-787F-2162-E57DD73C4ACA}"/>
              </a:ext>
            </a:extLst>
          </p:cNvPr>
          <p:cNvSpPr/>
          <p:nvPr/>
        </p:nvSpPr>
        <p:spPr>
          <a:xfrm>
            <a:off x="5801714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80C044-314F-92A1-DB40-3526A39995E9}"/>
              </a:ext>
            </a:extLst>
          </p:cNvPr>
          <p:cNvSpPr/>
          <p:nvPr/>
        </p:nvSpPr>
        <p:spPr>
          <a:xfrm>
            <a:off x="6047007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0BEBF-5CDE-A30C-8C30-7550EE60C096}"/>
              </a:ext>
            </a:extLst>
          </p:cNvPr>
          <p:cNvSpPr txBox="1"/>
          <p:nvPr/>
        </p:nvSpPr>
        <p:spPr>
          <a:xfrm>
            <a:off x="6945084" y="3660409"/>
            <a:ext cx="489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White Dwarf + Main Sequence binaries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(BUT period is longer than expected)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0D3E1D-6073-C124-C574-1E0D552E8A1F}"/>
              </a:ext>
            </a:extLst>
          </p:cNvPr>
          <p:cNvSpPr/>
          <p:nvPr/>
        </p:nvSpPr>
        <p:spPr>
          <a:xfrm>
            <a:off x="4381135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B70DD9-D98C-2655-9066-EE014E640225}"/>
              </a:ext>
            </a:extLst>
          </p:cNvPr>
          <p:cNvSpPr/>
          <p:nvPr/>
        </p:nvSpPr>
        <p:spPr>
          <a:xfrm>
            <a:off x="4863192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706BD4-A889-1371-0EDA-FCB0DBA890A6}"/>
              </a:ext>
            </a:extLst>
          </p:cNvPr>
          <p:cNvSpPr/>
          <p:nvPr/>
        </p:nvSpPr>
        <p:spPr>
          <a:xfrm>
            <a:off x="4313833" y="3025034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5EE4AE-F04B-1632-4B02-DEF14A1E90E1}"/>
              </a:ext>
            </a:extLst>
          </p:cNvPr>
          <p:cNvSpPr/>
          <p:nvPr/>
        </p:nvSpPr>
        <p:spPr>
          <a:xfrm>
            <a:off x="4795890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F83249-09F6-3B31-2EB7-15123774DA3A}"/>
              </a:ext>
            </a:extLst>
          </p:cNvPr>
          <p:cNvCxnSpPr>
            <a:stCxn id="33" idx="1"/>
            <a:endCxn id="32" idx="4"/>
          </p:cNvCxnSpPr>
          <p:nvPr/>
        </p:nvCxnSpPr>
        <p:spPr>
          <a:xfrm flipH="1">
            <a:off x="4401284" y="3000874"/>
            <a:ext cx="440837" cy="199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34F632-E9F4-36C4-1F74-5082471074E2}"/>
              </a:ext>
            </a:extLst>
          </p:cNvPr>
          <p:cNvSpPr txBox="1"/>
          <p:nvPr/>
        </p:nvSpPr>
        <p:spPr>
          <a:xfrm>
            <a:off x="2242457" y="2900994"/>
            <a:ext cx="19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Accretion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5D9585-9309-2BEC-30AF-8BC8939E4E09}"/>
              </a:ext>
            </a:extLst>
          </p:cNvPr>
          <p:cNvCxnSpPr>
            <a:cxnSpLocks/>
          </p:cNvCxnSpPr>
          <p:nvPr/>
        </p:nvCxnSpPr>
        <p:spPr>
          <a:xfrm>
            <a:off x="4718948" y="3620740"/>
            <a:ext cx="0" cy="28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685E3-A2B2-295C-BFE7-D784920578EA}"/>
              </a:ext>
            </a:extLst>
          </p:cNvPr>
          <p:cNvCxnSpPr>
            <a:cxnSpLocks/>
          </p:cNvCxnSpPr>
          <p:nvPr/>
        </p:nvCxnSpPr>
        <p:spPr>
          <a:xfrm>
            <a:off x="6047007" y="3627750"/>
            <a:ext cx="0" cy="28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49BEBA-4FF9-9762-399E-FD31C16D2DA4}"/>
              </a:ext>
            </a:extLst>
          </p:cNvPr>
          <p:cNvSpPr txBox="1"/>
          <p:nvPr/>
        </p:nvSpPr>
        <p:spPr>
          <a:xfrm>
            <a:off x="2155369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</p:spTree>
    <p:extLst>
      <p:ext uri="{BB962C8B-B14F-4D97-AF65-F5344CB8AC3E}">
        <p14:creationId xmlns:p14="http://schemas.microsoft.com/office/powerpoint/2010/main" val="10540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10E4-9021-12A8-E913-A1E3170E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cc_lim = 0.5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10F9-6E21-814B-A0CB-A120520C1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15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9507-28F6-5EB1-250D-C9C5C4A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64A34-5B75-8111-ED0F-2F6935B3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" y="1519010"/>
            <a:ext cx="5745219" cy="442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CCB8-6C95-2EBE-F774-43F9DB2C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010"/>
            <a:ext cx="5687172" cy="2486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C16A0-5609-C8BA-EAE2-6A2E2E685C93}"/>
              </a:ext>
            </a:extLst>
          </p:cNvPr>
          <p:cNvSpPr txBox="1"/>
          <p:nvPr/>
        </p:nvSpPr>
        <p:spPr>
          <a:xfrm>
            <a:off x="6204857" y="4212771"/>
            <a:ext cx="557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hy does CE occurs here? (no contact)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3FC61-1D8F-B0F3-3BD8-F0459318949A}"/>
              </a:ext>
            </a:extLst>
          </p:cNvPr>
          <p:cNvCxnSpPr/>
          <p:nvPr/>
        </p:nvCxnSpPr>
        <p:spPr>
          <a:xfrm>
            <a:off x="0" y="31568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0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0D907B-2449-901A-6D6A-49FB3C7B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0" y="350490"/>
            <a:ext cx="10515600" cy="627334"/>
          </a:xfrm>
        </p:spPr>
        <p:txBody>
          <a:bodyPr>
            <a:normAutofit fontScale="90000"/>
          </a:bodyPr>
          <a:lstStyle/>
          <a:p>
            <a:r>
              <a:rPr lang="en-CN" sz="4000" dirty="0"/>
              <a:t>Ray (Runqiu Ye)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32205-8F77-3B61-BE75-872ADBCB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1" y="1205726"/>
            <a:ext cx="7772400" cy="393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7A265F-A03E-5C3A-3C19-F419D17C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" y="4581808"/>
            <a:ext cx="7772400" cy="20703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DA2C0547-0240-E15C-1845-1F6FBC0382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5250" y="1207120"/>
            <a:ext cx="3378200" cy="11176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7F94779D-3559-FA1E-31E3-14CCC7B281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28883" y="2711992"/>
            <a:ext cx="1600200" cy="109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471402-DEEE-BFFD-A843-5002BC52F6D4}"/>
              </a:ext>
            </a:extLst>
          </p:cNvPr>
          <p:cNvSpPr txBox="1"/>
          <p:nvPr/>
        </p:nvSpPr>
        <p:spPr>
          <a:xfrm>
            <a:off x="7984274" y="4125951"/>
            <a:ext cx="393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RLOF &amp; evolution off MS</a:t>
            </a:r>
          </a:p>
          <a:p>
            <a:r>
              <a:rPr lang="en-CN" dirty="0"/>
              <a:t>	 — thermal timescale</a:t>
            </a:r>
          </a:p>
          <a:p>
            <a:r>
              <a:rPr lang="en-CN" dirty="0"/>
              <a:t>Common envelope </a:t>
            </a:r>
          </a:p>
          <a:p>
            <a:r>
              <a:rPr lang="en-CN" dirty="0"/>
              <a:t>	— fast dynamical timescale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E1E52-87E2-3B55-D776-8FD6AA624F18}"/>
              </a:ext>
            </a:extLst>
          </p:cNvPr>
          <p:cNvSpPr/>
          <p:nvPr/>
        </p:nvSpPr>
        <p:spPr>
          <a:xfrm>
            <a:off x="169131" y="1872906"/>
            <a:ext cx="7582829" cy="69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8E105-B1D8-A9B1-6DD4-476921955757}"/>
              </a:ext>
            </a:extLst>
          </p:cNvPr>
          <p:cNvSpPr/>
          <p:nvPr/>
        </p:nvSpPr>
        <p:spPr>
          <a:xfrm>
            <a:off x="176565" y="3512634"/>
            <a:ext cx="7582829" cy="1003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7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1B1F1-E5BF-CCF7-7F13-EDC28ABB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653143"/>
            <a:ext cx="5602618" cy="4416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2B43C-EE9E-EF37-1126-8BAD3FB30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20" y="653143"/>
            <a:ext cx="5553502" cy="4416879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\[&#10;7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A9856E8A-7807-C363-153A-60124D268A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19046" y="5172982"/>
            <a:ext cx="1714500" cy="28575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[&#10;6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21A3FBA9-41B0-5CC7-F7F7-41BDCD9996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58456" y="5172982"/>
            <a:ext cx="1706400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AA0B-2F31-18FA-EACA-57FF13BC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CN" dirty="0"/>
              <a:t>ambdaf fitting </a:t>
            </a:r>
            <a:br>
              <a:rPr lang="en-CN" dirty="0"/>
            </a:br>
            <a:r>
              <a:rPr lang="en-CN" dirty="0"/>
              <a:t>for unstable mass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14A-D08B-4CB0-0362-14F22BAB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CN" dirty="0"/>
              <a:t>or both high mass systems (7M + 1M)</a:t>
            </a:r>
          </a:p>
          <a:p>
            <a:r>
              <a:rPr lang="en-US" dirty="0"/>
              <a:t>A</a:t>
            </a:r>
            <a:r>
              <a:rPr lang="en-CN" dirty="0"/>
              <a:t>nd low mass systems (1.5M + 1M)</a:t>
            </a:r>
          </a:p>
        </p:txBody>
      </p:sp>
    </p:spTree>
    <p:extLst>
      <p:ext uri="{BB962C8B-B14F-4D97-AF65-F5344CB8AC3E}">
        <p14:creationId xmlns:p14="http://schemas.microsoft.com/office/powerpoint/2010/main" val="11816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8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8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8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8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1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FFE9104-E359-0444-6107-A0CD42D0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5733"/>
            <a:ext cx="12096759" cy="2688167"/>
          </a:xfrm>
          <a:prstGeom prst="rect">
            <a:avLst/>
          </a:prstGeom>
        </p:spPr>
      </p:pic>
      <p:pic>
        <p:nvPicPr>
          <p:cNvPr id="6" name="Picture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33E6A9C5-8217-08A4-CCD8-82558CFF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33"/>
            <a:ext cx="12096759" cy="26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lines&#10;&#10;Description automatically generated">
            <a:extLst>
              <a:ext uri="{FF2B5EF4-FFF2-40B4-BE49-F238E27FC236}">
                <a16:creationId xmlns:a16="http://schemas.microsoft.com/office/drawing/2014/main" id="{361B60E0-020F-BED0-FF00-59452C7E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2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63E1E4C-E906-DB3B-D175-32F21C4F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8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8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8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8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9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133"/>
  <p:tag name="OUTPUTTYPE" val="PDF"/>
  <p:tag name="IGUANATEXVERSION" val="160"/>
  <p:tag name="LATEXADDIN" val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/>
  <p:tag name="IGUANATEXSIZE" val="20"/>
  <p:tag name="IGUANATEXCURSOR" val="23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31"/>
  <p:tag name="OUTPUTTYPE" val="PDF"/>
  <p:tag name="IGUANATEXVERSION" val="160"/>
  <p:tag name="LATEXADDIN" val="\documentclass{article}&#10;\usepackage{amsmath}&#10;\pagestyle{empty}&#10;\begin{document}&#10;&#10;0.7au is the typical separation&#10;&#10;\end{document}"/>
  <p:tag name="IGUANATEXSIZE" val="20"/>
  <p:tag name="IGUANATEXCURSOR" val="8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1"/>
  <p:tag name="OUTPUTTYPE" val="PDF"/>
  <p:tag name="IGUANATEXVERSION" val="160"/>
  <p:tag name="LATEXADDIN" val="\documentclass{article}&#10;\usepackage{amsmath}&#10;\pagestyle{empty}&#10;\begin{document}&#10;&#10;&#10;\verb|bpp| for $a_i = 2.30 \,\mathrm{au}$ — pre-spike&#10;&#10;\end{document}"/>
  <p:tag name="IGUANATEXSIZE" val="25"/>
  <p:tag name="IGUANATEXCURSOR" val="12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8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9"/>
  <p:tag name="OUTPUTTYPE" val="PDF"/>
  <p:tag name="IGUANATEXVERSION" val="160"/>
  <p:tag name="LATEXADDIN" val="\documentclass{article}&#10;\usepackage{amsmath}&#10;\pagestyle{empty}&#10;\begin{document}&#10;&#10;&#10;\verb|bpp| for $a_i = 3.25 \,\mathrm{au}$ — merge&#10;&#10;\end{document}"/>
  <p:tag name="IGUANATEXSIZE" val="25"/>
  <p:tag name="IGUANATEXCURSOR" val="132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52"/>
  <p:tag name="OUTPUTTYPE" val="PDF"/>
  <p:tag name="IGUANATEXVERSION" val="160"/>
  <p:tag name="LATEXADDIN" val="\documentclass{article}&#10;\usepackage{amsmath}&#10;\pagestyle{empty}&#10;\begin{document}&#10;&#10;&#10;\verb|bpp| for $a_i = 5.00 \,\mathrm{au}$ — after-merge&#10;&#10;\end{document}"/>
  <p:tag name="IGUANATEXSIZE" val="25"/>
  <p:tag name="IGUANATEXCURSOR" val="13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63"/>
  <p:tag name="OUTPUTTYPE" val="PDF"/>
  <p:tag name="IGUANATEXVERSION" val="160"/>
  <p:tag name="LATEXADDIN" val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/>
  <p:tag name="IGUANATEXSIZE" val="20"/>
  <p:tag name="IGUANATEXCURSOR" val="22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7M_{\odot} + 1 M_{\odot}&#10;\]&#10;&#10;\end{document}"/>
  <p:tag name="IGUANATEXSIZE" val="25"/>
  <p:tag name="IGUANATEXCURSOR" val="109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6M_{\odot} + 1 M_{\odot}&#10;\]&#10;&#10;\end{document}"/>
  <p:tag name="IGUANATEXSIZE" val="25"/>
  <p:tag name="IGUANATEXCURSOR" val="8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13809</TotalTime>
  <Words>205</Words>
  <Application>Microsoft Macintosh PowerPoint</Application>
  <PresentationFormat>Widescreen</PresentationFormat>
  <Paragraphs>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Mass Transfer of White Dwarf Binaries</vt:lpstr>
      <vt:lpstr>PowerPoint Presentation</vt:lpstr>
      <vt:lpstr>Ray (Runqiu Ye)</vt:lpstr>
      <vt:lpstr>PowerPoint Presentation</vt:lpstr>
      <vt:lpstr>Lambdaf fitting  for unstable mass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 for stable mass trasnfer</vt:lpstr>
      <vt:lpstr>PowerPoint Presentation</vt:lpstr>
      <vt:lpstr>PowerPoint Presentation</vt:lpstr>
      <vt:lpstr>PowerPoint Presentation</vt:lpstr>
      <vt:lpstr>PowerPoint Presentation</vt:lpstr>
      <vt:lpstr>Drop (no desired system)</vt:lpstr>
      <vt:lpstr>PowerPoint Presentation</vt:lpstr>
      <vt:lpstr>Survive mass transfer, no contact</vt:lpstr>
      <vt:lpstr>Acc_lim = 0.5</vt:lpstr>
      <vt:lpstr>Drop (no desired 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 Transfer of White Dwarf Binaries</dc:title>
  <dc:creator>Runqiu Ye</dc:creator>
  <cp:lastModifiedBy>Runqiu Ye</cp:lastModifiedBy>
  <cp:revision>26</cp:revision>
  <dcterms:created xsi:type="dcterms:W3CDTF">2024-01-24T01:19:32Z</dcterms:created>
  <dcterms:modified xsi:type="dcterms:W3CDTF">2024-06-13T15:15:21Z</dcterms:modified>
</cp:coreProperties>
</file>